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8" r:id="rId3"/>
    <p:sldId id="259" r:id="rId4"/>
    <p:sldId id="260" r:id="rId5"/>
    <p:sldId id="261" r:id="rId6"/>
    <p:sldId id="689" r:id="rId7"/>
    <p:sldId id="690" r:id="rId8"/>
    <p:sldId id="262" r:id="rId9"/>
    <p:sldId id="274" r:id="rId10"/>
    <p:sldId id="691" r:id="rId11"/>
    <p:sldId id="264" r:id="rId12"/>
    <p:sldId id="692" r:id="rId13"/>
    <p:sldId id="266" r:id="rId14"/>
    <p:sldId id="276" r:id="rId15"/>
    <p:sldId id="277" r:id="rId16"/>
    <p:sldId id="278" r:id="rId17"/>
    <p:sldId id="279" r:id="rId18"/>
    <p:sldId id="283" r:id="rId19"/>
    <p:sldId id="284" r:id="rId20"/>
    <p:sldId id="280" r:id="rId21"/>
    <p:sldId id="693" r:id="rId22"/>
    <p:sldId id="281" r:id="rId23"/>
    <p:sldId id="282" r:id="rId24"/>
    <p:sldId id="285" r:id="rId25"/>
    <p:sldId id="286" r:id="rId26"/>
    <p:sldId id="287" r:id="rId27"/>
    <p:sldId id="694" r:id="rId28"/>
    <p:sldId id="695" r:id="rId29"/>
    <p:sldId id="701" r:id="rId30"/>
    <p:sldId id="289" r:id="rId31"/>
    <p:sldId id="697" r:id="rId32"/>
    <p:sldId id="290" r:id="rId33"/>
    <p:sldId id="698" r:id="rId34"/>
    <p:sldId id="291" r:id="rId35"/>
    <p:sldId id="293" r:id="rId36"/>
    <p:sldId id="699" r:id="rId37"/>
    <p:sldId id="702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666699"/>
    <a:srgbClr val="008000"/>
    <a:srgbClr val="33CCFF"/>
    <a:srgbClr val="FF3300"/>
    <a:srgbClr val="CC6600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>
    <p:restoredLeft sz="34578" autoAdjust="0"/>
    <p:restoredTop sz="86420" autoAdjust="0"/>
  </p:normalViewPr>
  <p:slideViewPr>
    <p:cSldViewPr>
      <p:cViewPr varScale="1">
        <p:scale>
          <a:sx n="64" d="100"/>
          <a:sy n="64" d="100"/>
        </p:scale>
        <p:origin x="-1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872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F527F1-9562-4137-B94B-175A22891E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8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8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8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8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8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5A4EB4-BE38-47DC-9591-20B803ECD4D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BD925-B0EE-4994-AD41-5591AA45B0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E1453-CDBC-4B2F-A1B9-8CCB7ECAAE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14A45-3578-4BB9-8680-DF54843DBD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58DE8CF-EE4C-419C-8DBC-706DA4153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58043-E020-4107-8B87-A7207762B3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F9F9C-6420-4104-8BD2-E0A069CC86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435D4-7CD4-4643-929A-EAD53ADF71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1DC4E-FEDB-40C5-B46A-B849D51699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F32B2-95DC-4B49-A747-FE1DDFAFAA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E8651-0A3A-47C9-8576-44120FCA65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11372-1CCB-4A68-A5BB-CD168EA226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2386E-0571-4A08-BDE3-989FAE6D43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CF2EF33-1330-4DB4-898C-ABC11EF57E4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dvanc-ed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BD23-1914-49E8-A376-D7241FEEBCC9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Are you ready for a Research-Based Continuous School Improvement Process?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3374-D546-43B7-BEA9-AAE3D7FF4F73}" type="slidenum">
              <a:rPr lang="en-US"/>
              <a:pPr/>
              <a:t>10</a:t>
            </a:fld>
            <a:endParaRPr lang="en-US"/>
          </a:p>
        </p:txBody>
      </p:sp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CC0099"/>
                </a:solidFill>
              </a:rPr>
              <a:t>Vision</a:t>
            </a:r>
          </a:p>
        </p:txBody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4582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An expression of the ideal or desired state…provides purpose and sets direction…inspires action…</a:t>
            </a:r>
            <a:r>
              <a:rPr lang="en-US" u="sng"/>
              <a:t>aligned with</a:t>
            </a:r>
            <a:r>
              <a:rPr lang="en-US"/>
              <a:t> </a:t>
            </a:r>
            <a:r>
              <a:rPr lang="en-US" u="sng"/>
              <a:t>student expectations for learning</a:t>
            </a:r>
          </a:p>
          <a:p>
            <a:pPr>
              <a:buFontTx/>
              <a:buNone/>
            </a:pPr>
            <a:r>
              <a:rPr lang="en-US" sz="2400"/>
              <a:t>How is vision developed and used?</a:t>
            </a:r>
          </a:p>
          <a:p>
            <a:r>
              <a:rPr lang="en-US" sz="2400"/>
              <a:t>Stakeholders examine their beliefs and values through collaboration and community engagement</a:t>
            </a:r>
          </a:p>
          <a:p>
            <a:r>
              <a:rPr lang="en-US" sz="2400"/>
              <a:t>School uses vision to derive expectations for student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FB92-653D-40F7-874F-7666B6F1170C}" type="slidenum">
              <a:rPr lang="en-US"/>
              <a:pPr/>
              <a:t>11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CC0099"/>
                </a:solidFill>
              </a:rPr>
              <a:t>Visioning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</a:t>
            </a:r>
            <a:r>
              <a:rPr lang="en-US" sz="2000" u="sng"/>
              <a:t>Vision is…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	A motivating, challenging and compelling picture of the 	desired future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		EX: At the end of the exiting grade, our 				students will…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</a:t>
            </a:r>
            <a:r>
              <a:rPr lang="en-US" sz="2000" u="sng"/>
              <a:t>Beliefs are…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/>
              <a:t>		Shared values that unify stakeholders,  provide direction, and guide 	behavior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/>
              <a:t>			Ex:  Parents, teachers, school staff, and local business 		people comprise a community that is necessary for a 			school to achieve its goal of educating children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u="sng"/>
              <a:t>Mission is…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/>
              <a:t>		A concise action statement that defines the school’s purpose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/>
              <a:t>			Ex:  Teachers, students, and parents, working together, will 		provide each student the opportunity to achieve his/her 		highest academic potential in a positive and nurturing 			environment.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800"/>
          </a:p>
          <a:p>
            <a:pPr lvl="1">
              <a:lnSpc>
                <a:spcPct val="80000"/>
              </a:lnSpc>
              <a:buFontTx/>
              <a:buNone/>
            </a:pPr>
            <a:endParaRPr lang="en-US" sz="1800"/>
          </a:p>
          <a:p>
            <a:pPr lvl="1">
              <a:lnSpc>
                <a:spcPct val="80000"/>
              </a:lnSpc>
              <a:buFontTx/>
              <a:buNone/>
            </a:pPr>
            <a:endParaRPr lang="en-US" sz="1800"/>
          </a:p>
          <a:p>
            <a:pPr lvl="1">
              <a:lnSpc>
                <a:spcPct val="80000"/>
              </a:lnSpc>
              <a:buFontTx/>
              <a:buNone/>
            </a:pP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47E8-F7D5-4CD1-B535-60F1F5B462A4}" type="slidenum">
              <a:rPr lang="en-US"/>
              <a:pPr/>
              <a:t>12</a:t>
            </a:fld>
            <a:endParaRPr lang="en-US"/>
          </a:p>
        </p:txBody>
      </p:sp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CC6600"/>
                </a:solidFill>
              </a:rPr>
              <a:t>Profile</a:t>
            </a:r>
          </a:p>
        </p:txBody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Provides a rich and accurate description of the </a:t>
            </a:r>
            <a:r>
              <a:rPr lang="en-US" u="sng"/>
              <a:t>school’s current reality</a:t>
            </a:r>
            <a:r>
              <a:rPr lang="en-US"/>
              <a:t>…influences the school’s decisions, efforts, and actions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u="sng"/>
              <a:t>How is the profile developed and used?</a:t>
            </a:r>
          </a:p>
          <a:p>
            <a:pPr>
              <a:lnSpc>
                <a:spcPct val="90000"/>
              </a:lnSpc>
            </a:pPr>
            <a:r>
              <a:rPr lang="en-US" sz="2800"/>
              <a:t>School stakeholders collect information/data on students and their performances, school effectiveness, and the school and community contexts for learning</a:t>
            </a:r>
          </a:p>
          <a:p>
            <a:pPr>
              <a:lnSpc>
                <a:spcPct val="90000"/>
              </a:lnSpc>
            </a:pPr>
            <a:r>
              <a:rPr lang="en-US" sz="2800"/>
              <a:t>School uses profile to target areas for improvement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D351-FCD4-40AA-9AA8-05EF8E31F125}" type="slidenum">
              <a:rPr lang="en-US"/>
              <a:pPr/>
              <a:t>13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CC6600"/>
                </a:solidFill>
              </a:rPr>
              <a:t>Profile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school profile is a critical component in developing a school improvement plan.</a:t>
            </a:r>
          </a:p>
          <a:p>
            <a:pPr>
              <a:lnSpc>
                <a:spcPct val="90000"/>
              </a:lnSpc>
            </a:pPr>
            <a:r>
              <a:rPr lang="en-US" sz="2400"/>
              <a:t>The profile assists the school stakeholders in developing an understanding of the environment in which the school operates.</a:t>
            </a:r>
          </a:p>
          <a:p>
            <a:pPr>
              <a:lnSpc>
                <a:spcPct val="90000"/>
              </a:lnSpc>
            </a:pPr>
            <a:r>
              <a:rPr lang="en-US" sz="2400"/>
              <a:t>The profile records the performance levels of the students, the perceptions and expectations of parents and community members and important factors that impact teaching and learning.</a:t>
            </a:r>
          </a:p>
          <a:p>
            <a:pPr>
              <a:lnSpc>
                <a:spcPct val="90000"/>
              </a:lnSpc>
            </a:pPr>
            <a:r>
              <a:rPr lang="en-US" sz="2400"/>
              <a:t>The school profile is a concise stand-alone document developed to summarize information that describes the students within a specific school.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E3AC-4060-4A88-BAAA-121DDA44EA18}" type="slidenum">
              <a:rPr lang="en-US"/>
              <a:pPr/>
              <a:t>14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CC6600"/>
                </a:solidFill>
              </a:rPr>
              <a:t>The Profile – A Living Document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Provides data to identify and validate strengths and improvement priorities</a:t>
            </a:r>
          </a:p>
          <a:p>
            <a:pPr>
              <a:lnSpc>
                <a:spcPct val="90000"/>
              </a:lnSpc>
            </a:pPr>
            <a:r>
              <a:rPr lang="en-US" sz="2800"/>
              <a:t>Supplies information to deepen understanding about areas targeted for improvement</a:t>
            </a:r>
          </a:p>
          <a:p>
            <a:pPr>
              <a:lnSpc>
                <a:spcPct val="90000"/>
              </a:lnSpc>
            </a:pPr>
            <a:r>
              <a:rPr lang="en-US" sz="2800"/>
              <a:t>Warehouses information collected during implementation while monitoring progress</a:t>
            </a:r>
          </a:p>
          <a:p>
            <a:pPr>
              <a:lnSpc>
                <a:spcPct val="90000"/>
              </a:lnSpc>
            </a:pPr>
            <a:r>
              <a:rPr lang="en-US" sz="2800"/>
              <a:t>Documents/records results which become new reality</a:t>
            </a:r>
          </a:p>
          <a:p>
            <a:pPr>
              <a:lnSpc>
                <a:spcPct val="90000"/>
              </a:lnSpc>
            </a:pPr>
            <a:r>
              <a:rPr lang="en-US" sz="2800"/>
              <a:t>Illustrates patterns and trends as they emerge over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57ACA-C669-4726-8983-196ED80F15DD}" type="slidenum">
              <a:rPr lang="en-US"/>
              <a:pPr/>
              <a:t>15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CC6600"/>
                </a:solidFill>
              </a:rPr>
              <a:t>Profile Content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Describes and Analyzes…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/>
              <a:t>Student Performance (testing data, observations)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/>
              <a:t>Stakeholder Perceptions (surveys, focus groups)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/>
              <a:t>Instructional and Organizational Capacity (surveys, discussion groups)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/>
              <a:t>Student and Community Demographics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/>
              <a:t>School Characteristics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/>
              <a:t>External Conditions that Impact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E4308-6FD8-4820-9891-2852DF6D95C6}" type="slidenum">
              <a:rPr lang="en-US"/>
              <a:pPr/>
              <a:t>16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School Staff Needs Help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To become knowledgeable of purpose and familiar with content</a:t>
            </a:r>
          </a:p>
          <a:p>
            <a:r>
              <a:rPr lang="en-US" sz="2800"/>
              <a:t>To interpret and make meaning of the data</a:t>
            </a:r>
          </a:p>
          <a:p>
            <a:r>
              <a:rPr lang="en-US" sz="2800"/>
              <a:t>To analyze information and identify gaps between vision and reality</a:t>
            </a:r>
          </a:p>
          <a:p>
            <a:r>
              <a:rPr lang="en-US" sz="2800"/>
              <a:t>To identify strengths and improvement areas</a:t>
            </a:r>
          </a:p>
          <a:p>
            <a:r>
              <a:rPr lang="en-US" sz="2800"/>
              <a:t>To establish criteria to select targets</a:t>
            </a:r>
          </a:p>
          <a:p>
            <a:r>
              <a:rPr lang="en-US" sz="2800"/>
              <a:t>To select and validate targets for improvement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8823-D78B-47D4-82ED-2E736790AB51}" type="slidenum">
              <a:rPr lang="en-US"/>
              <a:pPr/>
              <a:t>17</a:t>
            </a:fld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Data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Data or issues are better understood when information is gathered from a variety of sources (</a:t>
            </a:r>
            <a:r>
              <a:rPr lang="en-US" u="sng"/>
              <a:t>Triangulation</a:t>
            </a:r>
            <a:r>
              <a:rPr lang="en-US"/>
              <a:t>)</a:t>
            </a:r>
          </a:p>
          <a:p>
            <a:r>
              <a:rPr lang="en-US" u="sng"/>
              <a:t>Types of data includes</a:t>
            </a:r>
            <a:r>
              <a:rPr lang="en-US"/>
              <a:t>:  Achievement, observations, participation, perceptions, transition</a:t>
            </a:r>
          </a:p>
          <a:p>
            <a:r>
              <a:rPr lang="en-US" u="sng"/>
              <a:t>Looks to the root cause for solutions in order to succeed</a:t>
            </a:r>
          </a:p>
          <a:p>
            <a:pPr lvl="2">
              <a:buFontTx/>
              <a:buNone/>
            </a:pPr>
            <a:endParaRPr lang="en-US" u="sng"/>
          </a:p>
          <a:p>
            <a:pPr lvl="2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C64A-BE8F-4435-A9FE-9FDEDF5A1034}" type="slidenum">
              <a:rPr lang="en-US"/>
              <a:pPr/>
              <a:t>18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Analyze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/>
              <a:t>Quality of the Students’ Work and the Work of the School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List the strengths/improvement areas and emerging issues related to 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student performance, 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issues related to school, student, and community demographics, 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information related to perception surveys,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school, state, school board, diocese, federal mandated areas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professional development opportunities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resources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curriculum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stakeholder involvement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school climate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policies and procedures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leadership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communications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F82-72C4-49D9-A7E0-12BF48160653}" type="slidenum">
              <a:rPr lang="en-US"/>
              <a:pPr/>
              <a:t>19</a:t>
            </a:fld>
            <a:endParaRPr lang="en-US"/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Rank Order and Priorities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609600" y="1905000"/>
            <a:ext cx="72390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Rank order the identified strengths</a:t>
            </a:r>
          </a:p>
          <a:p>
            <a:r>
              <a:rPr lang="en-US"/>
              <a:t>Rank order the identified need of improvement (weaknesses, limitations, challenges)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List 3 to 5 priority areas for improvement of student performance based on the strengths and areas in need of improvement and that have the potential to impact student performance</a:t>
            </a:r>
          </a:p>
          <a:p>
            <a:endParaRPr lang="en-US"/>
          </a:p>
          <a:p>
            <a:r>
              <a:rPr lang="en-US"/>
              <a:t>List 3 to 5 priority goals for the organizational improvement of the school which would ultimately impact student performance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DC5E-B256-4BEA-A7EE-D38E8E8B36B8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Mobilize stakeholders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Share information</a:t>
            </a:r>
          </a:p>
          <a:p>
            <a:r>
              <a:rPr lang="en-US"/>
              <a:t>Gather stakeholder input</a:t>
            </a:r>
          </a:p>
          <a:p>
            <a:r>
              <a:rPr lang="en-US"/>
              <a:t>Facilitate Involvement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F446-1774-4F3E-B020-172A22245B93}" type="slidenum">
              <a:rPr lang="en-US"/>
              <a:pPr/>
              <a:t>20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The School Profile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Is a stand alone document which summarizes the findings of the data collected</a:t>
            </a:r>
          </a:p>
          <a:p>
            <a:pPr>
              <a:lnSpc>
                <a:spcPct val="90000"/>
              </a:lnSpc>
            </a:pPr>
            <a:r>
              <a:rPr lang="en-US" sz="2800"/>
              <a:t>Provides an </a:t>
            </a:r>
            <a:r>
              <a:rPr lang="en-US" sz="2800" u="sng"/>
              <a:t>appropriate analysis</a:t>
            </a:r>
            <a:r>
              <a:rPr lang="en-US" sz="2800"/>
              <a:t> of the data</a:t>
            </a:r>
          </a:p>
          <a:p>
            <a:pPr>
              <a:lnSpc>
                <a:spcPct val="90000"/>
              </a:lnSpc>
            </a:pPr>
            <a:r>
              <a:rPr lang="en-US" sz="2800"/>
              <a:t>Provides a </a:t>
            </a:r>
            <a:r>
              <a:rPr lang="en-US" sz="2800" u="sng"/>
              <a:t>picture of what is taking place in the</a:t>
            </a:r>
            <a:r>
              <a:rPr lang="en-US" sz="2800"/>
              <a:t> </a:t>
            </a:r>
            <a:r>
              <a:rPr lang="en-US" sz="2800" u="sng"/>
              <a:t>school</a:t>
            </a:r>
            <a:r>
              <a:rPr lang="en-US" sz="2800"/>
              <a:t>, both in terms of learning and teaching</a:t>
            </a:r>
          </a:p>
          <a:p>
            <a:pPr>
              <a:lnSpc>
                <a:spcPct val="90000"/>
              </a:lnSpc>
            </a:pPr>
            <a:r>
              <a:rPr lang="en-US" sz="2800"/>
              <a:t>Is a </a:t>
            </a:r>
            <a:r>
              <a:rPr lang="en-US" sz="2800" u="sng"/>
              <a:t>collection of indicators</a:t>
            </a:r>
          </a:p>
          <a:p>
            <a:pPr>
              <a:lnSpc>
                <a:spcPct val="90000"/>
              </a:lnSpc>
            </a:pPr>
            <a:r>
              <a:rPr lang="en-US" sz="2800"/>
              <a:t>Should be </a:t>
            </a:r>
            <a:r>
              <a:rPr lang="en-US" sz="2800" u="sng"/>
              <a:t>considered as working drafts</a:t>
            </a:r>
            <a:r>
              <a:rPr lang="en-US" sz="2800"/>
              <a:t> and school change as new information is available</a:t>
            </a:r>
          </a:p>
          <a:p>
            <a:pPr>
              <a:lnSpc>
                <a:spcPct val="90000"/>
              </a:lnSpc>
            </a:pPr>
            <a:r>
              <a:rPr lang="en-US" sz="2800"/>
              <a:t>Should not be seen as a </a:t>
            </a:r>
            <a:r>
              <a:rPr lang="en-US" sz="2800" u="sng"/>
              <a:t>“deficit only report”</a:t>
            </a:r>
          </a:p>
          <a:p>
            <a:pPr>
              <a:lnSpc>
                <a:spcPct val="90000"/>
              </a:lnSpc>
            </a:pPr>
            <a:r>
              <a:rPr lang="en-US" sz="2800" u="sng"/>
              <a:t>Guides decisions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AC80-14FE-4221-B13C-44988E1C0D1D}" type="slidenum">
              <a:rPr lang="en-US"/>
              <a:pPr/>
              <a:t>21</a:t>
            </a:fld>
            <a:endParaRPr lang="en-US"/>
          </a:p>
        </p:txBody>
      </p:sp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33CCFF"/>
                </a:solidFill>
              </a:rPr>
              <a:t>Plan and Implementation</a:t>
            </a:r>
          </a:p>
        </p:txBody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	</a:t>
            </a:r>
            <a:r>
              <a:rPr lang="en-US" sz="2800"/>
              <a:t>Identifies what is to be improved, how improvement efforts will be implemented, and how success will be measured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How are plans developed, implemented, and used?</a:t>
            </a:r>
          </a:p>
          <a:p>
            <a:pPr>
              <a:lnSpc>
                <a:spcPct val="80000"/>
              </a:lnSpc>
            </a:pPr>
            <a:r>
              <a:rPr lang="en-US" sz="2400"/>
              <a:t>Stakeholders identify improvement goal areas along with appropriate interventions, strategies, and/or activities designed to support growth and success</a:t>
            </a:r>
          </a:p>
          <a:p>
            <a:pPr>
              <a:lnSpc>
                <a:spcPct val="80000"/>
              </a:lnSpc>
            </a:pPr>
            <a:r>
              <a:rPr lang="en-US" sz="2400"/>
              <a:t>Interventions (or strategies) are monitored throughout implementation and adjustments are made as needed</a:t>
            </a:r>
          </a:p>
          <a:p>
            <a:pPr>
              <a:lnSpc>
                <a:spcPct val="80000"/>
              </a:lnSpc>
            </a:pPr>
            <a:r>
              <a:rPr lang="en-US" sz="2400"/>
              <a:t>Formative assessment provide insights regarding potential impact of plan </a:t>
            </a:r>
          </a:p>
          <a:p>
            <a:pPr>
              <a:lnSpc>
                <a:spcPct val="80000"/>
              </a:lnSpc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BC8-91BE-4C97-9971-1B0BD5F4CD45}" type="slidenum">
              <a:rPr lang="en-US"/>
              <a:pPr/>
              <a:t>22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CCFF"/>
                </a:solidFill>
              </a:rPr>
              <a:t>Planning—Focus, Assess, Act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 dirty="0"/>
              <a:t>Focus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What is the goal? 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What does exemplary performance look like?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What level do we want to reach?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/>
              <a:t>Assess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What is the current level of performance? (</a:t>
            </a:r>
            <a:r>
              <a:rPr lang="en-US" sz="2000" u="sng" dirty="0"/>
              <a:t>Baseline data</a:t>
            </a:r>
            <a:r>
              <a:rPr lang="en-US" sz="2000" dirty="0"/>
              <a:t>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How will progress be measured, monitored and evaluated? (</a:t>
            </a:r>
            <a:r>
              <a:rPr lang="en-US" sz="2000" u="sng" dirty="0"/>
              <a:t>Formative and Summative</a:t>
            </a:r>
            <a:r>
              <a:rPr lang="en-US" sz="2000" dirty="0"/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/>
              <a:t>Act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What interventions will be implemented to cause improvement? (Strategies, programs, activities, professional development, family involvement)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What types of support, assistance, and resources are needed? (monetary, time, human, materials, software, technology, and equipment)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/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/>
          </a:p>
          <a:p>
            <a:pPr lvl="2">
              <a:lnSpc>
                <a:spcPct val="80000"/>
              </a:lnSpc>
              <a:buFontTx/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048C-A821-4B8C-9F04-4ACC3E9AE93E}" type="slidenum">
              <a:rPr lang="en-US"/>
              <a:pPr/>
              <a:t>23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CCFF"/>
                </a:solidFill>
              </a:rPr>
              <a:t>Focus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05800" cy="4800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0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What </a:t>
            </a:r>
            <a:r>
              <a:rPr lang="en-US" sz="1800" u="sng"/>
              <a:t>Priority or Area of Focus</a:t>
            </a:r>
            <a:r>
              <a:rPr lang="en-US" sz="1800"/>
              <a:t> needs improvement? (e.g. reading, writing, communication)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What is the </a:t>
            </a:r>
            <a:r>
              <a:rPr lang="en-US" sz="1800" u="sng"/>
              <a:t>Goal</a:t>
            </a:r>
            <a:r>
              <a:rPr lang="en-US" sz="1800"/>
              <a:t> to be achieved for the priority or area of focus? (e.g. student utilize, evaluate, and refine the use of multiple strategies to solve a variety of problems.)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What </a:t>
            </a:r>
            <a:r>
              <a:rPr lang="en-US" sz="1800" u="sng"/>
              <a:t>Performance Indicator(s)</a:t>
            </a:r>
            <a:r>
              <a:rPr lang="en-US" sz="1800"/>
              <a:t> describes what proficiency must be demonstrated to achieve the goal? or What will a student do? (e.g. Fine Arts: Students articulate and justify personal aesthetic criteria for evaluating their work and the work of others.)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5075F-C106-463F-A113-A3CF9FD0BE5A}" type="slidenum">
              <a:rPr lang="en-US"/>
              <a:pPr/>
              <a:t>24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CCFF"/>
                </a:solidFill>
              </a:rPr>
              <a:t>Assess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What is the </a:t>
            </a:r>
            <a:r>
              <a:rPr lang="en-US" sz="2400" u="sng" dirty="0"/>
              <a:t>Current Level of Performance</a:t>
            </a:r>
            <a:r>
              <a:rPr lang="en-US" sz="2400" dirty="0"/>
              <a:t> related to the </a:t>
            </a:r>
            <a:r>
              <a:rPr lang="en-US" sz="2400" u="sng" dirty="0"/>
              <a:t>Goal</a:t>
            </a:r>
            <a:r>
              <a:rPr lang="en-US" sz="2400" dirty="0"/>
              <a:t>? (e.g. Last year 68% of students were at or above proficiency on the writing section of our standardized test.)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What </a:t>
            </a:r>
            <a:r>
              <a:rPr lang="en-US" sz="2400" u="sng" dirty="0"/>
              <a:t>Benchmark </a:t>
            </a:r>
            <a:r>
              <a:rPr lang="en-US" sz="2400" dirty="0"/>
              <a:t>or</a:t>
            </a:r>
            <a:r>
              <a:rPr lang="en-US" sz="2400" u="sng" dirty="0"/>
              <a:t> Results</a:t>
            </a:r>
            <a:r>
              <a:rPr lang="en-US" sz="2400" dirty="0"/>
              <a:t> are to be achieved each year? (e.g. 72% of students will be at or above proficiency on the writing section of our standardized test)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What </a:t>
            </a:r>
            <a:r>
              <a:rPr lang="en-US" sz="2400" u="sng" dirty="0"/>
              <a:t>Assessment Instruments</a:t>
            </a:r>
            <a:r>
              <a:rPr lang="en-US" sz="2400" dirty="0"/>
              <a:t> or </a:t>
            </a:r>
            <a:r>
              <a:rPr lang="en-US" sz="2400" u="sng" dirty="0"/>
              <a:t>Tools</a:t>
            </a:r>
            <a:r>
              <a:rPr lang="en-US" sz="2400" dirty="0"/>
              <a:t> will be administered to monitor and evaluate the extent to which the goal is achieved? (e.g. criteria reference test, norm reference test, student writing portfolios)  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FA2A-AEF0-44B9-9E31-4E00AE844EA9}" type="slidenum">
              <a:rPr lang="en-US"/>
              <a:pPr/>
              <a:t>25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33CCFF"/>
                </a:solidFill>
              </a:rPr>
              <a:t>Act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What </a:t>
            </a:r>
            <a:r>
              <a:rPr lang="en-US" sz="2000" u="sng" dirty="0"/>
              <a:t>actions will be taken</a:t>
            </a:r>
            <a:r>
              <a:rPr lang="en-US" sz="2000" dirty="0"/>
              <a:t> to improve proficiency for the performance indicators? or </a:t>
            </a:r>
            <a:r>
              <a:rPr lang="en-US" sz="2000" u="sng" dirty="0"/>
              <a:t>What will a teacher do</a:t>
            </a:r>
            <a:r>
              <a:rPr lang="en-US" sz="2000" dirty="0"/>
              <a:t> to help a student demonstrate the desired proficiency? (e.g. Teachers will introduce and implement a weekly writer’s workshop with a focus on the curriculum objectives for the week.)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What </a:t>
            </a:r>
            <a:r>
              <a:rPr lang="en-US" sz="2000" u="sng" dirty="0"/>
              <a:t>resources</a:t>
            </a:r>
            <a:r>
              <a:rPr lang="en-US" sz="2000" dirty="0"/>
              <a:t>, including training, are needed to implement the strategies effectively? (e.g. All teachers will participate in the Writer’s Workshop Seminar for Young Children prior to the start of the school year.)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What </a:t>
            </a:r>
            <a:r>
              <a:rPr lang="en-US" sz="2000" u="sng" dirty="0"/>
              <a:t>monitoring system</a:t>
            </a:r>
            <a:r>
              <a:rPr lang="en-US" sz="2000" dirty="0"/>
              <a:t> will be </a:t>
            </a:r>
            <a:r>
              <a:rPr lang="en-US" sz="2000" u="sng" dirty="0"/>
              <a:t>established</a:t>
            </a:r>
            <a:r>
              <a:rPr lang="en-US" sz="2000" dirty="0"/>
              <a:t> and </a:t>
            </a:r>
            <a:r>
              <a:rPr lang="en-US" sz="2000" u="sng" dirty="0"/>
              <a:t>implemented</a:t>
            </a:r>
            <a:r>
              <a:rPr lang="en-US" sz="2000" dirty="0"/>
              <a:t> to evaluate the effectiveness of the strategy? (e.g. Teachers and students will complete and submit monthly feedback forms on the effectiveness of the writer’s workshop.)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4B52-A438-4E12-B9C8-43491EFB2C1B}" type="slidenum">
              <a:rPr lang="en-US"/>
              <a:pPr/>
              <a:t>26</a:t>
            </a:fld>
            <a:endParaRPr lang="en-US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153400" cy="1401763"/>
          </a:xfrm>
        </p:spPr>
        <p:txBody>
          <a:bodyPr/>
          <a:lstStyle/>
          <a:p>
            <a:pPr algn="l"/>
            <a:r>
              <a:rPr lang="en-US" sz="3200"/>
              <a:t>Basic School Improvement Template</a:t>
            </a:r>
            <a:br>
              <a:rPr lang="en-US" sz="3200"/>
            </a:br>
            <a:r>
              <a:rPr lang="en-US" sz="2800"/>
              <a:t>Baseline Data:</a:t>
            </a:r>
          </a:p>
        </p:txBody>
      </p:sp>
      <p:graphicFrame>
        <p:nvGraphicFramePr>
          <p:cNvPr id="83001" name="Group 57"/>
          <p:cNvGraphicFramePr>
            <a:graphicFrameLocks noGrp="1"/>
          </p:cNvGraphicFramePr>
          <p:nvPr>
            <p:ph type="tbl" idx="1"/>
          </p:nvPr>
        </p:nvGraphicFramePr>
        <p:xfrm>
          <a:off x="381000" y="1905000"/>
          <a:ext cx="8382000" cy="5687568"/>
        </p:xfrm>
        <a:graphic>
          <a:graphicData uri="http://schemas.openxmlformats.org/drawingml/2006/table">
            <a:tbl>
              <a:tblPr/>
              <a:tblGrid>
                <a:gridCol w="1916113"/>
                <a:gridCol w="1617662"/>
                <a:gridCol w="1614488"/>
                <a:gridCol w="1616075"/>
                <a:gridCol w="1617662"/>
              </a:tblGrid>
              <a:tr h="1084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Action Steps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Timeline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Estimated Resources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Person(s)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Method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Evaluation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long?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Who, what,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much will it cost?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Who is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evaluated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long?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Who, what, how much will it cost?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Who is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responsible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evaluated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362F5-1F45-4B03-AA37-6BD1FF01EEFD}" type="slidenum">
              <a:rPr lang="en-US"/>
              <a:pPr/>
              <a:t>27</a:t>
            </a:fld>
            <a:endParaRPr lang="en-US"/>
          </a:p>
        </p:txBody>
      </p:sp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8000"/>
                </a:solidFill>
              </a:rPr>
              <a:t>School-level Change</a:t>
            </a:r>
          </a:p>
        </p:txBody>
      </p:sp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u="sng" dirty="0"/>
              <a:t>First Order Changes-</a:t>
            </a:r>
          </a:p>
          <a:p>
            <a:pPr>
              <a:buFontTx/>
              <a:buNone/>
            </a:pPr>
            <a:r>
              <a:rPr lang="en-US" sz="2400" dirty="0"/>
              <a:t>Specific classroom and school-wide practices:  Changes in efficiency, organization, specific practices, “change without difference”</a:t>
            </a:r>
          </a:p>
          <a:p>
            <a:pPr>
              <a:buFontTx/>
              <a:buNone/>
            </a:pPr>
            <a:r>
              <a:rPr lang="en-US" u="sng" dirty="0"/>
              <a:t>Second Order Changes-</a:t>
            </a:r>
          </a:p>
          <a:p>
            <a:pPr>
              <a:buFontTx/>
              <a:buNone/>
            </a:pPr>
            <a:r>
              <a:rPr lang="en-US" sz="2400" dirty="0"/>
              <a:t>Philosophy, focus and ownership:  Systemic change, fundamental ethos, philosophy, beliefs driving practice “restructuring”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D570-881E-4658-BA17-ED06D252C798}" type="slidenum">
              <a:rPr lang="en-US"/>
              <a:pPr/>
              <a:t>28</a:t>
            </a:fld>
            <a:endParaRPr lang="en-US"/>
          </a:p>
        </p:txBody>
      </p:sp>
      <p:sp>
        <p:nvSpPr>
          <p:cNvPr id="5058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8000"/>
                </a:solidFill>
              </a:rPr>
              <a:t>First Order Changes</a:t>
            </a:r>
          </a:p>
        </p:txBody>
      </p:sp>
      <p:sp>
        <p:nvSpPr>
          <p:cNvPr id="50586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1800" dirty="0"/>
              <a:t>Group projects</a:t>
            </a:r>
          </a:p>
          <a:p>
            <a:r>
              <a:rPr lang="en-US" sz="1800" dirty="0"/>
              <a:t>Cooperative learning</a:t>
            </a:r>
          </a:p>
          <a:p>
            <a:r>
              <a:rPr lang="en-US" sz="1800" dirty="0"/>
              <a:t>School within a school</a:t>
            </a:r>
          </a:p>
          <a:p>
            <a:r>
              <a:rPr lang="en-US" sz="1800" dirty="0"/>
              <a:t>Block Scheduling</a:t>
            </a:r>
          </a:p>
          <a:p>
            <a:r>
              <a:rPr lang="en-US" sz="1800" dirty="0"/>
              <a:t>Recognition programs</a:t>
            </a:r>
          </a:p>
          <a:p>
            <a:r>
              <a:rPr lang="en-US" sz="1800" dirty="0"/>
              <a:t>Interdisciplinary teaming</a:t>
            </a:r>
          </a:p>
          <a:p>
            <a:r>
              <a:rPr lang="en-US" sz="1800" dirty="0"/>
              <a:t>Teacher teams</a:t>
            </a:r>
          </a:p>
          <a:p>
            <a:r>
              <a:rPr lang="en-US" sz="1800" dirty="0"/>
              <a:t>Interdisciplinary curriculum</a:t>
            </a:r>
          </a:p>
          <a:p>
            <a:r>
              <a:rPr lang="en-US" sz="1800" dirty="0"/>
              <a:t>Higher order thinking skills</a:t>
            </a:r>
          </a:p>
          <a:p>
            <a:r>
              <a:rPr lang="en-US" sz="1800" dirty="0"/>
              <a:t>Multi-aged grouping</a:t>
            </a:r>
          </a:p>
          <a:p>
            <a:r>
              <a:rPr lang="en-US" sz="1800" dirty="0"/>
              <a:t>Heterogeneous grouping for instruction</a:t>
            </a:r>
          </a:p>
          <a:p>
            <a:r>
              <a:rPr lang="en-US" sz="1800" dirty="0"/>
              <a:t>Alternative assessment procedures</a:t>
            </a:r>
          </a:p>
          <a:p>
            <a:endParaRPr lang="en-US" sz="1800" dirty="0"/>
          </a:p>
        </p:txBody>
      </p:sp>
      <p:sp>
        <p:nvSpPr>
          <p:cNvPr id="505863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pPr>
              <a:buFontTx/>
              <a:buNone/>
            </a:pPr>
            <a:r>
              <a:rPr lang="en-US"/>
              <a:t>	No first order change is a predictor of student achievement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4F2B-35C5-4258-9AEB-C9CC9DFC8C2C}" type="slidenum">
              <a:rPr lang="en-US"/>
              <a:pPr/>
              <a:t>29</a:t>
            </a:fld>
            <a:endParaRPr lang="en-US"/>
          </a:p>
        </p:txBody>
      </p:sp>
      <p:sp>
        <p:nvSpPr>
          <p:cNvPr id="516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>
                <a:solidFill>
                  <a:srgbClr val="008000"/>
                </a:solidFill>
              </a:rPr>
              <a:t>First and Second Order Change</a:t>
            </a:r>
          </a:p>
        </p:txBody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u="sng" dirty="0"/>
              <a:t>First Order Change</a:t>
            </a:r>
            <a:r>
              <a:rPr lang="en-US" dirty="0"/>
              <a:t>		</a:t>
            </a:r>
            <a:r>
              <a:rPr lang="en-US" u="sng" dirty="0"/>
              <a:t>Second Order</a:t>
            </a:r>
            <a:r>
              <a:rPr lang="en-US" dirty="0"/>
              <a:t> 						</a:t>
            </a:r>
            <a:r>
              <a:rPr lang="en-US" u="sng" dirty="0"/>
              <a:t>Change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Smaller classes	………………………….	Changing 							relationships and 						teaching strategies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Site-based councils………………………	Collaboration and ownership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Ninety-minute teaching blocks…………. Extended teaching and 						learning strategies and 						opportunities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Schools within schools…………………..	New interactions and 						relationships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Teaching teams with common………….	Coordinated focused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Planning				curriculum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9314-EEB8-4912-B004-C32C1A695077}" type="slidenum">
              <a:rPr lang="en-US"/>
              <a:pPr/>
              <a:t>3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Determine Data Skills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u="sng"/>
              <a:t>Basic Data User</a:t>
            </a:r>
          </a:p>
          <a:p>
            <a:pPr>
              <a:lnSpc>
                <a:spcPct val="90000"/>
              </a:lnSpc>
            </a:pPr>
            <a:r>
              <a:rPr lang="en-US" sz="2000"/>
              <a:t>Knowledgeable and positive attitudes about data</a:t>
            </a:r>
          </a:p>
          <a:p>
            <a:pPr>
              <a:lnSpc>
                <a:spcPct val="90000"/>
              </a:lnSpc>
            </a:pPr>
            <a:r>
              <a:rPr lang="en-US" sz="2000"/>
              <a:t>Skills in using data in the classroom</a:t>
            </a:r>
          </a:p>
          <a:p>
            <a:pPr>
              <a:lnSpc>
                <a:spcPct val="90000"/>
              </a:lnSpc>
            </a:pPr>
            <a:r>
              <a:rPr lang="en-US" sz="2000"/>
              <a:t>Resources and support systems for using data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u="sng"/>
              <a:t>School Improvement User</a:t>
            </a:r>
          </a:p>
          <a:p>
            <a:pPr>
              <a:lnSpc>
                <a:spcPct val="90000"/>
              </a:lnSpc>
            </a:pPr>
            <a:r>
              <a:rPr lang="en-US" sz="2000"/>
              <a:t>Understands data adequately to make decisions using data</a:t>
            </a:r>
          </a:p>
          <a:p>
            <a:pPr>
              <a:lnSpc>
                <a:spcPct val="90000"/>
              </a:lnSpc>
            </a:pPr>
            <a:r>
              <a:rPr lang="en-US" sz="2000"/>
              <a:t>Understandings and interprets systematic data collected at the school wide level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u="sng"/>
              <a:t>Data Coach</a:t>
            </a:r>
          </a:p>
          <a:p>
            <a:pPr>
              <a:lnSpc>
                <a:spcPct val="90000"/>
              </a:lnSpc>
            </a:pPr>
            <a:r>
              <a:rPr lang="en-US" sz="2000"/>
              <a:t>Skilled at organizing, summarizing, displaying and interpreting school wide data</a:t>
            </a:r>
          </a:p>
          <a:p>
            <a:pPr>
              <a:lnSpc>
                <a:spcPct val="90000"/>
              </a:lnSpc>
            </a:pPr>
            <a:r>
              <a:rPr lang="en-US" sz="2000"/>
              <a:t>Can explain both classroom and school wide data to staff in order to help them understand and use data in their job roles</a:t>
            </a:r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3276-0B5D-45C3-AB64-62C96FD91734}" type="slidenum">
              <a:rPr lang="en-US"/>
              <a:pPr/>
              <a:t>30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666699"/>
                </a:solidFill>
              </a:rPr>
              <a:t>Success Factors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When choosing an intervention, ask these questions.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Is it focused on the identified cause of student performance problems?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Does it incorporate research-based practices that improve student performance?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Has it improved student performance in similar schools?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Has it been successful with different subgroups of students?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Is it consistent with your school’s beliefs and vision for student learning?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6E0E-EF45-4E59-A813-268212EE04FA}" type="slidenum">
              <a:rPr lang="en-US"/>
              <a:pPr/>
              <a:t>31</a:t>
            </a:fld>
            <a:endParaRPr lang="en-US"/>
          </a:p>
        </p:txBody>
      </p:sp>
      <p:sp>
        <p:nvSpPr>
          <p:cNvPr id="512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666699"/>
                </a:solidFill>
              </a:rPr>
              <a:t>Research States</a:t>
            </a:r>
          </a:p>
        </p:txBody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Effective changes in teaching methods and materials are focused, school-wide and represent a philosophical shift.</a:t>
            </a:r>
          </a:p>
          <a:p>
            <a:r>
              <a:rPr lang="en-US" dirty="0"/>
              <a:t>Improving schools operate as teams, with student, parents, and community taking responsibility for improvement.</a:t>
            </a:r>
          </a:p>
          <a:p>
            <a:r>
              <a:rPr lang="en-US" dirty="0"/>
              <a:t>Professional development time is used strategically.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473E-C199-4AA4-BC71-60F8599BA2A2}" type="slidenum">
              <a:rPr lang="en-US"/>
              <a:pPr/>
              <a:t>32</a:t>
            </a:fld>
            <a:endParaRPr lang="en-US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CCFF"/>
                </a:solidFill>
              </a:rPr>
              <a:t>Implementation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u="sng" dirty="0"/>
              <a:t>Implementation is an action component, not a section of the report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u="sng" dirty="0"/>
          </a:p>
          <a:p>
            <a:pPr>
              <a:lnSpc>
                <a:spcPct val="90000"/>
              </a:lnSpc>
            </a:pPr>
            <a:r>
              <a:rPr lang="en-US" dirty="0"/>
              <a:t>Set the plan into action</a:t>
            </a:r>
          </a:p>
          <a:p>
            <a:pPr>
              <a:lnSpc>
                <a:spcPct val="90000"/>
              </a:lnSpc>
            </a:pPr>
            <a:r>
              <a:rPr lang="en-US" dirty="0"/>
              <a:t>Develop readiness for the plan and communicate it to stakeholders</a:t>
            </a:r>
          </a:p>
          <a:p>
            <a:pPr>
              <a:lnSpc>
                <a:spcPct val="90000"/>
              </a:lnSpc>
            </a:pPr>
            <a:r>
              <a:rPr lang="en-US" dirty="0"/>
              <a:t>Implement and monitor the plan</a:t>
            </a:r>
          </a:p>
          <a:p>
            <a:pPr>
              <a:lnSpc>
                <a:spcPct val="90000"/>
              </a:lnSpc>
            </a:pPr>
            <a:r>
              <a:rPr lang="en-US" dirty="0"/>
              <a:t>Adjust the interventions, dates, etc., as necessary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F43D-87F0-4CD9-8436-6E95A4930373}" type="slidenum">
              <a:rPr lang="en-US"/>
              <a:pPr/>
              <a:t>33</a:t>
            </a:fld>
            <a:endParaRPr lang="en-US"/>
          </a:p>
        </p:txBody>
      </p:sp>
      <p:sp>
        <p:nvSpPr>
          <p:cNvPr id="513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666699"/>
                </a:solidFill>
              </a:rPr>
              <a:t>Results</a:t>
            </a:r>
          </a:p>
        </p:txBody>
      </p:sp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A determination of how successful current improvement efforts have been…provides beginning place for future improvement efforts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How are results collected and used?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School collects and analyzes data to determine impact of improvement efforts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School communicates results to stakeholders and uses information to determine next steps for continuous improvement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3735-CFA2-4BB6-93FB-C03245132EAD}" type="slidenum">
              <a:rPr lang="en-US"/>
              <a:pPr/>
              <a:t>34</a:t>
            </a:fld>
            <a:endParaRPr 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666699"/>
                </a:solidFill>
              </a:rPr>
              <a:t>Results</a:t>
            </a:r>
            <a:r>
              <a:rPr lang="en-US" dirty="0"/>
              <a:t> 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Monitor the ongoing measures to determine results (Who will monitor?  How will you monitor?)</a:t>
            </a:r>
          </a:p>
          <a:p>
            <a:r>
              <a:rPr lang="en-US" sz="2800" dirty="0"/>
              <a:t>Analyze and document student performance results</a:t>
            </a:r>
          </a:p>
          <a:p>
            <a:r>
              <a:rPr lang="en-US" sz="2800" dirty="0"/>
              <a:t>Evaluate the success of interventions (“Autopsy” the plan with stakeholders)</a:t>
            </a:r>
          </a:p>
          <a:p>
            <a:r>
              <a:rPr lang="en-US" sz="2800" dirty="0"/>
              <a:t>Communicate a yearly summary to stakeholders</a:t>
            </a:r>
          </a:p>
          <a:p>
            <a:r>
              <a:rPr lang="en-US" sz="2800" dirty="0"/>
              <a:t>Use results for further improvement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197B-813E-4D7B-B833-6D83EA273C51}" type="slidenum">
              <a:rPr lang="en-US"/>
              <a:pPr/>
              <a:t>35</a:t>
            </a:fld>
            <a:endParaRPr 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Improvement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School improvement is a seamless process.</a:t>
            </a:r>
          </a:p>
          <a:p>
            <a:r>
              <a:rPr lang="en-US" dirty="0"/>
              <a:t>There is a beginning to the process, but never an end.</a:t>
            </a:r>
          </a:p>
          <a:p>
            <a:r>
              <a:rPr lang="en-US" dirty="0"/>
              <a:t>The improvement path will not always be straight, but good data analysis will always show you the way to improved student performance.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16D18-6E40-4C9D-85BE-2EF6BF1BFFB8}" type="slidenum">
              <a:rPr lang="en-US"/>
              <a:pPr/>
              <a:t>36</a:t>
            </a:fld>
            <a:endParaRPr lang="en-US"/>
          </a:p>
        </p:txBody>
      </p:sp>
      <p:sp>
        <p:nvSpPr>
          <p:cNvPr id="514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 Improvement</a:t>
            </a:r>
          </a:p>
        </p:txBody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 accredited school makes a commitment and demonstrates the capacity to engage in ongoing improvement</a:t>
            </a:r>
          </a:p>
          <a:p>
            <a:r>
              <a:rPr lang="en-US" dirty="0"/>
              <a:t>Educators possess a “can do” attitude</a:t>
            </a:r>
          </a:p>
          <a:p>
            <a:r>
              <a:rPr lang="en-US" dirty="0"/>
              <a:t>Educators build their capacity to improve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9460-41EF-4F8A-AB11-8E799B27FA7A}" type="slidenum">
              <a:rPr lang="en-US"/>
              <a:pPr/>
              <a:t>37</a:t>
            </a:fld>
            <a:endParaRPr lang="en-US"/>
          </a:p>
        </p:txBody>
      </p:sp>
      <p:sp>
        <p:nvSpPr>
          <p:cNvPr id="517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AdvancED</a:t>
            </a:r>
            <a:r>
              <a:rPr lang="en-US" dirty="0"/>
              <a:t> Resources</a:t>
            </a:r>
          </a:p>
        </p:txBody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chemeClr val="hlink"/>
                </a:solidFill>
                <a:hlinkClick r:id="rId2"/>
              </a:rPr>
              <a:t>www.advanc-ed.org</a:t>
            </a:r>
            <a:endParaRPr lang="en-US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Go on line and check out the pamphlets, books, surveys, on-line training, peer-to-peer practices and best practices that would help you in your school improvement effort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u="sng" dirty="0">
                <a:solidFill>
                  <a:schemeClr val="hlink"/>
                </a:solidFill>
              </a:rPr>
              <a:t>dreschoettle@bellsouth.net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Elizabeth L. </a:t>
            </a:r>
            <a:r>
              <a:rPr lang="en-US" dirty="0" err="1"/>
              <a:t>Schoettle</a:t>
            </a:r>
            <a:r>
              <a:rPr lang="en-US" dirty="0"/>
              <a:t> </a:t>
            </a:r>
            <a:r>
              <a:rPr lang="en-US" dirty="0" err="1"/>
              <a:t>Ed.D</a:t>
            </a:r>
            <a:r>
              <a:rPr lang="en-US" dirty="0"/>
              <a:t>., </a:t>
            </a:r>
            <a:r>
              <a:rPr lang="en-US" dirty="0" err="1"/>
              <a:t>AdvancED</a:t>
            </a:r>
            <a:r>
              <a:rPr lang="en-US" dirty="0"/>
              <a:t> Field Consultant for Louisiana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>
              <a:solidFill>
                <a:srgbClr val="33CC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DAEE-CCD0-4BBD-BAAE-32001E54B4DC}" type="slidenum">
              <a:rPr lang="en-US"/>
              <a:pPr/>
              <a:t>4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Are you prepared to use data?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is the attitude about using data?</a:t>
            </a:r>
          </a:p>
          <a:p>
            <a:r>
              <a:rPr lang="en-US"/>
              <a:t>How knowledgeable are you about data?</a:t>
            </a:r>
          </a:p>
          <a:p>
            <a:r>
              <a:rPr lang="en-US"/>
              <a:t>How skillful are you in using data?</a:t>
            </a:r>
          </a:p>
          <a:p>
            <a:pPr>
              <a:buFontTx/>
              <a:buNone/>
            </a:pPr>
            <a:r>
              <a:rPr lang="en-US"/>
              <a:t>		In the Classroom</a:t>
            </a:r>
          </a:p>
          <a:p>
            <a:pPr>
              <a:buFontTx/>
              <a:buNone/>
            </a:pPr>
            <a:r>
              <a:rPr lang="en-US"/>
              <a:t>		School wide</a:t>
            </a:r>
          </a:p>
          <a:p>
            <a:r>
              <a:rPr lang="en-US"/>
              <a:t>What resources and support systems do we have for using data?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3EDD-07FD-48E6-A177-24208DF26F13}" type="slidenum">
              <a:rPr lang="en-US"/>
              <a:pPr/>
              <a:t>5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Communicating and Using Results for Further Improvement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Enlist support from stakeholders</a:t>
            </a:r>
          </a:p>
          <a:p>
            <a:r>
              <a:rPr lang="en-US"/>
              <a:t>Create a network of communicators</a:t>
            </a:r>
          </a:p>
          <a:p>
            <a:r>
              <a:rPr lang="en-US"/>
              <a:t>Use data relevant to each stakeholder group</a:t>
            </a:r>
          </a:p>
          <a:p>
            <a:r>
              <a:rPr lang="en-US"/>
              <a:t>Communicate results to each stakeholder group</a:t>
            </a:r>
          </a:p>
          <a:p>
            <a:r>
              <a:rPr lang="en-US"/>
              <a:t>Use the results from your present School Improvement Plan to further results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C80-6387-4A3A-9021-C060398B30A2}" type="slidenum">
              <a:rPr lang="en-US"/>
              <a:pPr/>
              <a:t>6</a:t>
            </a:fld>
            <a:endParaRPr lang="en-US"/>
          </a:p>
        </p:txBody>
      </p:sp>
      <p:sp>
        <p:nvSpPr>
          <p:cNvPr id="498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rgbClr val="339933"/>
                </a:solidFill>
              </a:rPr>
              <a:t>AdvancED Standards for Quality Schools</a:t>
            </a:r>
          </a:p>
        </p:txBody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			</a:t>
            </a:r>
            <a:r>
              <a:rPr lang="en-US">
                <a:solidFill>
                  <a:srgbClr val="339933"/>
                </a:solidFill>
              </a:rPr>
              <a:t>Research Base</a:t>
            </a:r>
          </a:p>
          <a:p>
            <a:pPr>
              <a:buFontTx/>
              <a:buNone/>
            </a:pPr>
            <a:endParaRPr lang="en-US">
              <a:solidFill>
                <a:srgbClr val="339933"/>
              </a:solidFill>
            </a:endParaRPr>
          </a:p>
          <a:p>
            <a:pPr>
              <a:buFontTx/>
              <a:buNone/>
            </a:pPr>
            <a:r>
              <a:rPr lang="en-US"/>
              <a:t>Three core tasks that impact student achievement</a:t>
            </a:r>
          </a:p>
          <a:p>
            <a:r>
              <a:rPr lang="en-US"/>
              <a:t>Ensure Desired Results</a:t>
            </a:r>
          </a:p>
          <a:p>
            <a:r>
              <a:rPr lang="en-US"/>
              <a:t>Improve Teaching and Learning</a:t>
            </a:r>
          </a:p>
          <a:p>
            <a:r>
              <a:rPr lang="en-US"/>
              <a:t>Foster a Culture of Improvement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E0DC-6478-4EE0-B7CD-072A2789FA59}" type="slidenum">
              <a:rPr lang="en-US"/>
              <a:pPr/>
              <a:t>7</a:t>
            </a:fld>
            <a:endParaRPr lang="en-US"/>
          </a:p>
        </p:txBody>
      </p:sp>
      <p:sp>
        <p:nvSpPr>
          <p:cNvPr id="499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rgbClr val="339933"/>
                </a:solidFill>
              </a:rPr>
              <a:t>AdvancED Standards for Quality Schools</a:t>
            </a:r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</a:t>
            </a:r>
            <a:r>
              <a:rPr lang="en-US">
                <a:solidFill>
                  <a:srgbClr val="339933"/>
                </a:solidFill>
              </a:rPr>
              <a:t>Five conditions that contribute to student 			achievement</a:t>
            </a:r>
          </a:p>
          <a:p>
            <a:r>
              <a:rPr lang="en-US"/>
              <a:t>Quality teachers</a:t>
            </a:r>
          </a:p>
          <a:p>
            <a:r>
              <a:rPr lang="en-US"/>
              <a:t>Effective leadership</a:t>
            </a:r>
          </a:p>
          <a:p>
            <a:r>
              <a:rPr lang="en-US"/>
              <a:t>Quality information</a:t>
            </a:r>
          </a:p>
          <a:p>
            <a:r>
              <a:rPr lang="en-US"/>
              <a:t>Policies and procedures</a:t>
            </a:r>
          </a:p>
          <a:p>
            <a:r>
              <a:rPr lang="en-US"/>
              <a:t>Resources and support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0A625-AB1E-406C-920C-1DC93ED4B54D}" type="slidenum">
              <a:rPr lang="en-US"/>
              <a:pPr/>
              <a:t>8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School Improvement Process – Sustainable and Systemic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500"/>
              <a:t>	</a:t>
            </a:r>
            <a:r>
              <a:rPr lang="en-US" sz="2800" u="sng"/>
              <a:t>Sustainable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		Student performance results continue over a period of time rather than being one-time or episodic gains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	</a:t>
            </a:r>
            <a:r>
              <a:rPr lang="en-US" sz="2800" u="sng"/>
              <a:t>Systematic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		Independent functions within a school that work together to improve results	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800"/>
              <a:t>that work together to improve results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800"/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2DC-927A-4F07-BDAE-1C016A8FA8BA}" type="slidenum">
              <a:rPr lang="en-US"/>
              <a:pPr/>
              <a:t>9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CC0099"/>
                </a:solidFill>
              </a:rPr>
              <a:t>Vision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</a:t>
            </a:r>
            <a:r>
              <a:rPr lang="en-US" u="sng"/>
              <a:t>Research tells us that School Improvement can only occur when it is built on a solid foundation.</a:t>
            </a:r>
            <a:r>
              <a:rPr lang="en-US"/>
              <a:t>  A vision based on grounded  beliefs and developed through a collaborative process is the foundation for improvement process that compels people to action.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</TotalTime>
  <Words>1780</Words>
  <Application>Microsoft Office PowerPoint</Application>
  <PresentationFormat>On-screen Show (4:3)</PresentationFormat>
  <Paragraphs>410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Default Design</vt:lpstr>
      <vt:lpstr>Are you ready for a Research-Based Continuous School Improvement Process?</vt:lpstr>
      <vt:lpstr>Mobilize stakeholders</vt:lpstr>
      <vt:lpstr>Determine Data Skills</vt:lpstr>
      <vt:lpstr>Are you prepared to use data?</vt:lpstr>
      <vt:lpstr>Communicating and Using Results for Further Improvement</vt:lpstr>
      <vt:lpstr>AdvancED Standards for Quality Schools</vt:lpstr>
      <vt:lpstr>AdvancED Standards for Quality Schools</vt:lpstr>
      <vt:lpstr>School Improvement Process – Sustainable and Systemic</vt:lpstr>
      <vt:lpstr>Vision</vt:lpstr>
      <vt:lpstr>Vision</vt:lpstr>
      <vt:lpstr>Visioning</vt:lpstr>
      <vt:lpstr>Profile</vt:lpstr>
      <vt:lpstr>Profile</vt:lpstr>
      <vt:lpstr>The Profile – A Living Document</vt:lpstr>
      <vt:lpstr>Profile Content</vt:lpstr>
      <vt:lpstr>The School Staff Needs Help</vt:lpstr>
      <vt:lpstr>Data</vt:lpstr>
      <vt:lpstr>Analyze</vt:lpstr>
      <vt:lpstr>Rank Order and Priorities</vt:lpstr>
      <vt:lpstr>The School Profile</vt:lpstr>
      <vt:lpstr>Plan and Implementation</vt:lpstr>
      <vt:lpstr>Planning—Focus, Assess, Act</vt:lpstr>
      <vt:lpstr>Focus</vt:lpstr>
      <vt:lpstr>Assess</vt:lpstr>
      <vt:lpstr>Act</vt:lpstr>
      <vt:lpstr>Basic School Improvement Template Baseline Data:</vt:lpstr>
      <vt:lpstr>School-level Change</vt:lpstr>
      <vt:lpstr>First Order Changes</vt:lpstr>
      <vt:lpstr>First and Second Order Change</vt:lpstr>
      <vt:lpstr>Success Factors</vt:lpstr>
      <vt:lpstr>Research States</vt:lpstr>
      <vt:lpstr>Implementation</vt:lpstr>
      <vt:lpstr>Results</vt:lpstr>
      <vt:lpstr>Results </vt:lpstr>
      <vt:lpstr>School Improvement</vt:lpstr>
      <vt:lpstr>Continuous Improvement</vt:lpstr>
      <vt:lpstr>AdvancED Resources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ready for a Research-Based Continuous School Improvement Process?</dc:title>
  <dc:creator>User</dc:creator>
  <cp:lastModifiedBy>LENOVO USER</cp:lastModifiedBy>
  <cp:revision>94</cp:revision>
  <dcterms:created xsi:type="dcterms:W3CDTF">2009-08-13T00:01:00Z</dcterms:created>
  <dcterms:modified xsi:type="dcterms:W3CDTF">2009-09-04T18:17:12Z</dcterms:modified>
</cp:coreProperties>
</file>